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70" r:id="rId4"/>
    <p:sldId id="271" r:id="rId5"/>
    <p:sldId id="275" r:id="rId6"/>
    <p:sldId id="277" r:id="rId7"/>
    <p:sldId id="280" r:id="rId8"/>
    <p:sldId id="281" r:id="rId9"/>
    <p:sldId id="282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510784-6203-46FA-B4EB-303F0077F07F}">
          <p14:sldIdLst>
            <p14:sldId id="259"/>
            <p14:sldId id="260"/>
            <p14:sldId id="270"/>
            <p14:sldId id="271"/>
            <p14:sldId id="275"/>
            <p14:sldId id="277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owski, Shari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F6"/>
    <a:srgbClr val="FEE6F0"/>
    <a:srgbClr val="FED6E7"/>
    <a:srgbClr val="FDE9E9"/>
    <a:srgbClr val="FCDCDC"/>
    <a:srgbClr val="FBD5D5"/>
    <a:srgbClr val="F69C9C"/>
    <a:srgbClr val="F8A6C5"/>
    <a:srgbClr val="000000"/>
    <a:srgbClr val="92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23E1-EC3A-4716-AD5E-1819149564C8}" type="datetimeFigureOut">
              <a:rPr lang="en-AU" smtClean="0"/>
              <a:t>26/07/2019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DED9-0B76-4814-8107-559A135C20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6480720" cy="1368152"/>
          </a:xfrm>
        </p:spPr>
        <p:txBody>
          <a:bodyPr anchor="ctr" anchorCtr="0"/>
          <a:lstStyle>
            <a:lvl1pPr>
              <a:defRPr sz="4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4149080"/>
            <a:ext cx="5464696" cy="6480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or speaker name</a:t>
            </a:r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8376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32240" y="5733256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04248" y="59399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accc.gov.au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4941888"/>
            <a:ext cx="3671888" cy="6477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Click to add Date</a:t>
            </a:r>
            <a:endParaRPr lang="en-AU" dirty="0"/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42484"/>
            <a:ext cx="3200400" cy="118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8312" y="1557338"/>
            <a:ext cx="8208143" cy="4535958"/>
          </a:xfrm>
        </p:spPr>
        <p:txBody>
          <a:bodyPr>
            <a:normAutofit/>
          </a:bodyPr>
          <a:lstStyle>
            <a:lvl1pPr>
              <a:defRPr sz="2800" baseline="0">
                <a:latin typeface="+mn-lt"/>
              </a:defRPr>
            </a:lvl1pPr>
            <a:lvl2pPr>
              <a:defRPr sz="2800" baseline="0"/>
            </a:lvl2pPr>
            <a:lvl3pPr>
              <a:defRPr sz="2800" baseline="0"/>
            </a:lvl3pPr>
            <a:lvl4pPr>
              <a:defRPr sz="2800" baseline="0"/>
            </a:lvl4pPr>
            <a:lvl5pPr>
              <a:defRPr sz="2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58800"/>
            <a:ext cx="4038600" cy="4536000"/>
          </a:xfrm>
        </p:spPr>
        <p:txBody>
          <a:bodyPr>
            <a:normAutofit/>
          </a:bodyPr>
          <a:lstStyle>
            <a:lvl1pPr>
              <a:defRPr sz="2800" baseline="0">
                <a:latin typeface="+mn-lt"/>
              </a:defRPr>
            </a:lvl1pPr>
            <a:lvl2pPr>
              <a:defRPr sz="2800" baseline="0"/>
            </a:lvl2pPr>
            <a:lvl3pPr>
              <a:defRPr sz="2800" baseline="0"/>
            </a:lvl3pPr>
            <a:lvl4pPr>
              <a:defRPr sz="2800" baseline="0"/>
            </a:lvl4pPr>
            <a:lvl5pPr>
              <a:defRPr sz="2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800"/>
            <a:ext cx="4038600" cy="453650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800" baseline="0"/>
            </a:lvl2pPr>
            <a:lvl3pPr>
              <a:defRPr sz="2800" baseline="0"/>
            </a:lvl3pPr>
            <a:lvl4pPr>
              <a:defRPr sz="2800" baseline="0"/>
            </a:lvl4pPr>
            <a:lvl5pPr>
              <a:defRPr sz="2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88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880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547200"/>
            <a:ext cx="8208000" cy="867600"/>
          </a:xfrm>
        </p:spPr>
        <p:txBody>
          <a:bodyPr anchor="ctr" anchorCtr="0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56792"/>
            <a:ext cx="5111750" cy="4536504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1558799"/>
            <a:ext cx="3008313" cy="453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Click to edit Master subtitle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41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80312" y="6318652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accc.gov.au</a:t>
            </a:r>
            <a:endParaRPr lang="en-AU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800" kern="1200" baseline="0">
          <a:solidFill>
            <a:schemeClr val="accent3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6048672" cy="896211"/>
          </a:xfrm>
        </p:spPr>
        <p:txBody>
          <a:bodyPr/>
          <a:lstStyle/>
          <a:p>
            <a:r>
              <a:rPr lang="en-AU" sz="4500" dirty="0" smtClean="0"/>
              <a:t>Charities and the CCA</a:t>
            </a:r>
            <a:endParaRPr lang="en-AU" sz="4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4829267"/>
            <a:ext cx="3671888" cy="593266"/>
          </a:xfrm>
        </p:spPr>
        <p:txBody>
          <a:bodyPr>
            <a:normAutofit/>
          </a:bodyPr>
          <a:lstStyle/>
          <a:p>
            <a:r>
              <a:rPr lang="en-AU" sz="1400" dirty="0">
                <a:latin typeface="Helvetica" panose="020B0604020202020204" pitchFamily="34" charset="0"/>
                <a:cs typeface="Helvetica" panose="020B0604020202020204" pitchFamily="34" charset="0"/>
              </a:rPr>
              <a:t>2019 CLAANZ </a:t>
            </a:r>
            <a:r>
              <a:rPr lang="en-A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Conference</a:t>
            </a:r>
            <a:endParaRPr lang="en-A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A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August 2019</a:t>
            </a:r>
            <a:endParaRPr lang="en-A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21155"/>
            <a:ext cx="5311842" cy="1008112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Verity Quinn</a:t>
            </a:r>
          </a:p>
          <a:p>
            <a:r>
              <a:rPr lang="en-AU" sz="1400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Deputy General Counsel, Competition and Consumer Law Unit</a:t>
            </a:r>
          </a:p>
          <a:p>
            <a:r>
              <a:rPr lang="en-AU" sz="1400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Australian Competition and Consumer Commission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0"/>
          <a:stretch/>
        </p:blipFill>
        <p:spPr>
          <a:xfrm>
            <a:off x="8748464" y="0"/>
            <a:ext cx="395536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20688"/>
            <a:ext cx="7411820" cy="1301006"/>
          </a:xfrm>
        </p:spPr>
        <p:txBody>
          <a:bodyPr anchor="b"/>
          <a:lstStyle/>
          <a:p>
            <a:r>
              <a:rPr lang="en-AU" sz="3600" dirty="0" smtClean="0"/>
              <a:t>The CCA promotes positive outcomes for the sector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5" y="2132856"/>
            <a:ext cx="7411820" cy="280831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/>
              <a:t>Consumer law can address misconduct that damages perceptions of how charities use their money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/>
              <a:t>Consumer law targets entities that bring the sector into disrepute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dirty="0" smtClean="0"/>
              <a:t>Competition law promotes innovation and efficiency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-594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20688"/>
            <a:ext cx="8262156" cy="648072"/>
          </a:xfrm>
        </p:spPr>
        <p:txBody>
          <a:bodyPr anchor="b"/>
          <a:lstStyle/>
          <a:p>
            <a:r>
              <a:rPr lang="en-AU" sz="3600" dirty="0"/>
              <a:t>Applying the CCA to charities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06514"/>
              </p:ext>
            </p:extLst>
          </p:nvPr>
        </p:nvGraphicFramePr>
        <p:xfrm>
          <a:off x="1043608" y="1484784"/>
          <a:ext cx="7344816" cy="470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605">
                  <a:extLst>
                    <a:ext uri="{9D8B030D-6E8A-4147-A177-3AD203B41FA5}">
                      <a16:colId xmlns:a16="http://schemas.microsoft.com/office/drawing/2014/main" val="2868176575"/>
                    </a:ext>
                  </a:extLst>
                </a:gridCol>
                <a:gridCol w="3698211">
                  <a:extLst>
                    <a:ext uri="{9D8B030D-6E8A-4147-A177-3AD203B41FA5}">
                      <a16:colId xmlns:a16="http://schemas.microsoft.com/office/drawing/2014/main" val="219781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Competition 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Consumer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55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solidFill>
                            <a:schemeClr val="accent3"/>
                          </a:solidFill>
                        </a:rPr>
                        <a:t>Competition</a:t>
                      </a: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 laws apply to conduct by corporations involving: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>
                          <a:solidFill>
                            <a:schemeClr val="accent3"/>
                          </a:solidFill>
                        </a:rPr>
                        <a:t>Mergers that </a:t>
                      </a: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substantially lessen competition</a:t>
                      </a:r>
                      <a:endParaRPr lang="en-AU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Agreements</a:t>
                      </a:r>
                      <a:r>
                        <a:rPr lang="en-US" sz="1600" baseline="0" dirty="0" smtClean="0">
                          <a:solidFill>
                            <a:schemeClr val="accent3"/>
                          </a:solidFill>
                        </a:rPr>
                        <a:t> t</a:t>
                      </a: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hat restrict the ability to deal with certain parties 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Agreements that substantially lessen competition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Agreements between competitors to fix prices, restrict production</a:t>
                      </a:r>
                      <a:r>
                        <a:rPr lang="en-US" sz="1600" baseline="0" dirty="0" smtClean="0">
                          <a:solidFill>
                            <a:schemeClr val="accent3"/>
                          </a:solidFill>
                        </a:rPr>
                        <a:t> of goods or supply of services, allocate customers or markets, or rig bids</a:t>
                      </a:r>
                      <a:endParaRPr lang="en-US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Unilateral conduct by corporations with substantial market power that restricts competition</a:t>
                      </a:r>
                      <a:endParaRPr lang="en-AU" sz="16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Consumer laws apply to conduct undertaken ‘in trade or</a:t>
                      </a:r>
                      <a:r>
                        <a:rPr lang="en-AU" sz="1600" dirty="0" smtClean="0">
                          <a:solidFill>
                            <a:schemeClr val="accent3"/>
                          </a:solidFill>
                        </a:rPr>
                        <a:t> commerce’ which</a:t>
                      </a: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 amounts to</a:t>
                      </a:r>
                      <a:r>
                        <a:rPr lang="en-AU" sz="1600" dirty="0" smtClean="0">
                          <a:solidFill>
                            <a:schemeClr val="accent3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>
                          <a:solidFill>
                            <a:schemeClr val="accent3"/>
                          </a:solidFill>
                        </a:rPr>
                        <a:t>Misleading</a:t>
                      </a: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 or deceptive conduct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False and misleading representations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Unconscionable conduct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Harassment or coercion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Consumer guarantees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600" baseline="0" dirty="0" smtClean="0">
                          <a:solidFill>
                            <a:schemeClr val="accent3"/>
                          </a:solidFill>
                        </a:rPr>
                        <a:t>There are also a number of other ACL provisions – many of which benefit 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99119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95536" y="-594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92696"/>
            <a:ext cx="8262156" cy="868958"/>
          </a:xfrm>
        </p:spPr>
        <p:txBody>
          <a:bodyPr anchor="b"/>
          <a:lstStyle/>
          <a:p>
            <a:r>
              <a:rPr lang="en-AU" sz="3600" dirty="0" smtClean="0"/>
              <a:t>‘In trade or commerce’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4" y="1700808"/>
            <a:ext cx="7416823" cy="216024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The ACL </a:t>
            </a:r>
            <a:r>
              <a:rPr lang="en-US" sz="2400" dirty="0"/>
              <a:t>focuses on the conduct, rather than the entity engaging in the conduct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Conduct in trade or commerce includes any business or professional activity (whether or not carried on for profit)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-594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92696"/>
            <a:ext cx="8262156" cy="868958"/>
          </a:xfrm>
        </p:spPr>
        <p:txBody>
          <a:bodyPr anchor="b"/>
          <a:lstStyle/>
          <a:p>
            <a:r>
              <a:rPr lang="en-AU" sz="3600" dirty="0" smtClean="0"/>
              <a:t>‘In trade or commerce’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4" y="1700808"/>
            <a:ext cx="7506580" cy="374441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Conduct relevant to charities undertaken in trade or commerce: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Engaging in fundraising activities involving the supply of goods or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For-profit professional fundraising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Fundraising in an organised, continuous and repetitive </a:t>
            </a:r>
            <a:r>
              <a:rPr lang="en-US" sz="2400" dirty="0" smtClean="0"/>
              <a:t>way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-594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92696"/>
            <a:ext cx="8262156" cy="868958"/>
          </a:xfrm>
        </p:spPr>
        <p:txBody>
          <a:bodyPr anchor="b"/>
          <a:lstStyle/>
          <a:p>
            <a:r>
              <a:rPr lang="en-AU" sz="3600" dirty="0" smtClean="0"/>
              <a:t>ACCC </a:t>
            </a:r>
            <a:r>
              <a:rPr lang="en-AU" sz="3600" dirty="0"/>
              <a:t>priority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4" y="1700808"/>
            <a:ext cx="7506580" cy="4320480"/>
          </a:xfrm>
        </p:spPr>
        <p:txBody>
          <a:bodyPr>
            <a:normAutofit/>
          </a:bodyPr>
          <a:lstStyle/>
          <a:p>
            <a:r>
              <a:rPr lang="en-US" sz="2400" dirty="0"/>
              <a:t>National conduct by large traders</a:t>
            </a:r>
          </a:p>
          <a:p>
            <a:r>
              <a:rPr lang="en-US" sz="2400" dirty="0"/>
              <a:t>Conduct that results in substantial consumer detriment</a:t>
            </a:r>
          </a:p>
          <a:p>
            <a:r>
              <a:rPr lang="en-US" sz="2400" dirty="0" smtClean="0"/>
              <a:t>Conduct </a:t>
            </a:r>
            <a:r>
              <a:rPr lang="en-US" sz="2400" dirty="0"/>
              <a:t>that is of significant public interest or concern</a:t>
            </a:r>
          </a:p>
          <a:p>
            <a:r>
              <a:rPr lang="en-US" sz="2400" dirty="0" smtClean="0"/>
              <a:t>Conduct </a:t>
            </a:r>
            <a:r>
              <a:rPr lang="en-US" sz="2400" dirty="0"/>
              <a:t>involving significant new/emerging market issues or where our action is likely to have an educative or deterrent effect</a:t>
            </a:r>
          </a:p>
          <a:p>
            <a:r>
              <a:rPr lang="en-US" sz="2400" dirty="0" smtClean="0"/>
              <a:t>Where </a:t>
            </a:r>
            <a:r>
              <a:rPr lang="en-US" sz="2400" dirty="0"/>
              <a:t>our action will assist to clarify aspects of the law, especially newer provisions of the CCA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-594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92696"/>
            <a:ext cx="8262156" cy="868958"/>
          </a:xfrm>
        </p:spPr>
        <p:txBody>
          <a:bodyPr anchor="b"/>
          <a:lstStyle/>
          <a:p>
            <a:r>
              <a:rPr lang="en-AU" sz="3600" dirty="0" smtClean="0"/>
              <a:t>Compliance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4" y="1700808"/>
            <a:ext cx="7722604" cy="4536504"/>
          </a:xfrm>
        </p:spPr>
        <p:txBody>
          <a:bodyPr>
            <a:noAutofit/>
          </a:bodyPr>
          <a:lstStyle/>
          <a:p>
            <a:r>
              <a:rPr lang="en-US" sz="2400" dirty="0"/>
              <a:t>Some of your work is likely </a:t>
            </a:r>
            <a:r>
              <a:rPr lang="en-US" sz="2400" dirty="0" smtClean="0"/>
              <a:t>to fall within the ACL</a:t>
            </a:r>
            <a:endParaRPr lang="en-US" sz="2400" dirty="0"/>
          </a:p>
          <a:p>
            <a:r>
              <a:rPr lang="en-US" sz="2400" dirty="0"/>
              <a:t>When fundraising:</a:t>
            </a:r>
          </a:p>
          <a:p>
            <a:pPr lvl="1"/>
            <a:r>
              <a:rPr lang="en-US" sz="2000" dirty="0"/>
              <a:t>Provide accurate information</a:t>
            </a:r>
          </a:p>
          <a:p>
            <a:pPr lvl="1"/>
            <a:r>
              <a:rPr lang="en-US" sz="2000" dirty="0"/>
              <a:t>Don’t overpromise</a:t>
            </a:r>
          </a:p>
          <a:p>
            <a:pPr lvl="1"/>
            <a:r>
              <a:rPr lang="en-US" sz="2000" dirty="0"/>
              <a:t>Don’t misrepresent where the money is going or how much will be used for the charitable purpose</a:t>
            </a:r>
          </a:p>
          <a:p>
            <a:pPr lvl="1"/>
            <a:r>
              <a:rPr lang="en-US" sz="2000" dirty="0"/>
              <a:t>Don’t take advantage of vulnerable donors, for example, people who cannot understand what they are being signed up </a:t>
            </a:r>
            <a:r>
              <a:rPr lang="en-US" sz="2000" dirty="0" smtClean="0"/>
              <a:t>to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-594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92696"/>
            <a:ext cx="8262156" cy="868958"/>
          </a:xfrm>
        </p:spPr>
        <p:txBody>
          <a:bodyPr anchor="b"/>
          <a:lstStyle/>
          <a:p>
            <a:r>
              <a:rPr lang="en-AU" sz="3600" dirty="0" smtClean="0"/>
              <a:t>Compliance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4" y="1700808"/>
            <a:ext cx="7938628" cy="4752528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supplying goods/services:</a:t>
            </a:r>
          </a:p>
          <a:p>
            <a:pPr lvl="1"/>
            <a:r>
              <a:rPr lang="en-US" sz="2000" dirty="0" smtClean="0"/>
              <a:t>Provide accurate information</a:t>
            </a:r>
          </a:p>
          <a:p>
            <a:pPr lvl="1"/>
            <a:r>
              <a:rPr lang="en-US" sz="2000" dirty="0" smtClean="0"/>
              <a:t>Don’t misrepresent the cost, qualities or characteristics of what is being provided</a:t>
            </a:r>
          </a:p>
          <a:p>
            <a:pPr lvl="1"/>
            <a:r>
              <a:rPr lang="en-US" sz="2000" dirty="0" smtClean="0"/>
              <a:t>Be </a:t>
            </a:r>
            <a:r>
              <a:rPr lang="en-US" sz="2000" dirty="0" smtClean="0"/>
              <a:t>aware of the requirements around unsolicited consumer agreements (eg for door-to-door sales, telemarketing, approaching people in shopping centres, etc)</a:t>
            </a:r>
          </a:p>
          <a:p>
            <a:pPr lvl="1"/>
            <a:r>
              <a:rPr lang="en-US" sz="2000" dirty="0" smtClean="0"/>
              <a:t>Be aware that consumers may be entitled to remedies if goods/services don’t meet the consumer guarantees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692696"/>
            <a:ext cx="7578588" cy="868958"/>
          </a:xfrm>
        </p:spPr>
        <p:txBody>
          <a:bodyPr anchor="b"/>
          <a:lstStyle/>
          <a:p>
            <a:r>
              <a:rPr lang="en-AU" sz="3600" dirty="0" smtClean="0"/>
              <a:t>Further information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81844" y="1700808"/>
            <a:ext cx="3906180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ACL guidance for </a:t>
            </a:r>
            <a:r>
              <a:rPr lang="en-US" sz="2400" dirty="0" smtClean="0"/>
              <a:t>charities is available at: www.accc.gov.au/system/files/guide_acl_fundraising-1.pdf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914"/>
          <a:stretch/>
        </p:blipFill>
        <p:spPr>
          <a:xfrm>
            <a:off x="1" y="-594"/>
            <a:ext cx="395535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32" y="1363564"/>
            <a:ext cx="3640199" cy="471479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C_Powerpoint">
  <a:themeElements>
    <a:clrScheme name="ACCC">
      <a:dk1>
        <a:sysClr val="windowText" lastClr="000000"/>
      </a:dk1>
      <a:lt1>
        <a:sysClr val="window" lastClr="FFFFFF"/>
      </a:lt1>
      <a:dk2>
        <a:srgbClr val="003591"/>
      </a:dk2>
      <a:lt2>
        <a:srgbClr val="D5D6D2"/>
      </a:lt2>
      <a:accent1>
        <a:srgbClr val="410099"/>
      </a:accent1>
      <a:accent2>
        <a:srgbClr val="1CCFC9"/>
      </a:accent2>
      <a:accent3>
        <a:srgbClr val="362F52"/>
      </a:accent3>
      <a:accent4>
        <a:srgbClr val="8B9EFF"/>
      </a:accent4>
      <a:accent5>
        <a:srgbClr val="FFC502"/>
      </a:accent5>
      <a:accent6>
        <a:srgbClr val="FF7600"/>
      </a:accent6>
      <a:hlink>
        <a:srgbClr val="0000FF"/>
      </a:hlink>
      <a:folHlink>
        <a:srgbClr val="800080"/>
      </a:folHlink>
    </a:clrScheme>
    <a:fontScheme name="ACCC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2528</TotalTime>
  <Words>454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Palatino Linotype</vt:lpstr>
      <vt:lpstr>ACCC_Powerpoint</vt:lpstr>
      <vt:lpstr>Charities and the CCA</vt:lpstr>
      <vt:lpstr>The CCA promotes positive outcomes for the sector</vt:lpstr>
      <vt:lpstr>Applying the CCA to charities</vt:lpstr>
      <vt:lpstr>‘In trade or commerce’</vt:lpstr>
      <vt:lpstr>‘In trade or commerce’</vt:lpstr>
      <vt:lpstr>ACCC priority factors</vt:lpstr>
      <vt:lpstr>Compliance</vt:lpstr>
      <vt:lpstr>Compliance</vt:lpstr>
      <vt:lpstr>Further information</vt:lpstr>
    </vt:vector>
  </TitlesOfParts>
  <Company>ACCC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Cooperate Where You Can, Compete When you Must: Charities and Competition Law</dc:title>
  <dc:creator>Butler, Andrew</dc:creator>
  <cp:lastModifiedBy>Quinn, Verity</cp:lastModifiedBy>
  <cp:revision>80</cp:revision>
  <cp:lastPrinted>2019-07-24T07:57:25Z</cp:lastPrinted>
  <dcterms:created xsi:type="dcterms:W3CDTF">2019-07-23T00:24:02Z</dcterms:created>
  <dcterms:modified xsi:type="dcterms:W3CDTF">2019-07-26T05:47:52Z</dcterms:modified>
</cp:coreProperties>
</file>